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7" r:id="rId3"/>
    <p:sldId id="262" r:id="rId4"/>
    <p:sldId id="256" r:id="rId5"/>
    <p:sldId id="257" r:id="rId6"/>
    <p:sldId id="259" r:id="rId7"/>
    <p:sldId id="268" r:id="rId8"/>
    <p:sldId id="269" r:id="rId9"/>
    <p:sldId id="258" r:id="rId10"/>
    <p:sldId id="261" r:id="rId11"/>
    <p:sldId id="271" r:id="rId12"/>
    <p:sldId id="263" r:id="rId13"/>
    <p:sldId id="272" r:id="rId14"/>
    <p:sldId id="273" r:id="rId15"/>
    <p:sldId id="265" r:id="rId16"/>
    <p:sldId id="264" r:id="rId17"/>
    <p:sldId id="26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9068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ABFF1-8898-41D8-99C0-08DA566F9292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28D9B-72EC-4062-BA21-8FB491809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Association internationale de signalisation maritime</a:t>
            </a:r>
          </a:p>
          <a:p>
            <a:r>
              <a:rPr lang="fr-FR" dirty="0" smtClean="0"/>
              <a:t>Universelle</a:t>
            </a:r>
            <a:r>
              <a:rPr lang="fr-FR" baseline="0" dirty="0" smtClean="0"/>
              <a:t> transverse Mercator</a:t>
            </a:r>
          </a:p>
          <a:p>
            <a:r>
              <a:rPr lang="fr-FR" baseline="0" dirty="0" smtClean="0"/>
              <a:t>Word </a:t>
            </a:r>
            <a:r>
              <a:rPr lang="fr-FR" baseline="0" dirty="0" err="1" smtClean="0"/>
              <a:t>Géodésic</a:t>
            </a:r>
            <a:r>
              <a:rPr lang="fr-FR" baseline="0" dirty="0" smtClean="0"/>
              <a:t> </a:t>
            </a:r>
            <a:r>
              <a:rPr lang="fr-FR" baseline="0" dirty="0" smtClean="0"/>
              <a:t>système</a:t>
            </a:r>
          </a:p>
          <a:p>
            <a:r>
              <a:rPr lang="fr-FR" baseline="0" dirty="0" smtClean="0"/>
              <a:t>Fuseau 30  6°w et </a:t>
            </a:r>
            <a:r>
              <a:rPr lang="fr-FR" baseline="0" dirty="0" err="1" smtClean="0"/>
              <a:t>greenwich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8D9B-72EC-4062-BA21-8FB49180921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 : plus grandes marées connues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95 : vives eaux moyennes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 : marées moyennes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 : mortes eaux moyennes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 : plus faibles marées connues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8D9B-72EC-4062-BA21-8FB49180921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COULEURS.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terre 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mer :  du bleu soutenu au blanc, les sondes sont de plus en plus grandes.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L’estran :   est soumis au flux et reflux des marées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SONDES MARINES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Toutes les sondes sont exprimées en mètre. Elles donnent  le plus bas niveau  constaté (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120) à l’endroit où elles sont positionnées.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niveau zéro : c’est le niveau le plus bas des plus basses marées (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120) ; c’est la référence de toute s les autres sondes figurant sur l’eau.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sondes soulignées sont des sondes positives : quand il est mentionné </a:t>
            </a: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,40, cela signifie que cet endroit se trouve à 1,4 mètre au dessus du niveau de la mer à marée basse (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120).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sondes entre parenthèses indiquent qu’elles sont positionnées à proximité du point de sonde.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Toutes ces sondes sont fiables. Il faut se méfier des zones qui font l’objet de dragage comme les entrées de port ou autres chenaux.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SONDES TERRESTRES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Moins importantes pour la navigation en temps que telle, elles peuvent être utiles pour l’identification d’une côte. Elles sont exprimées en mètres par rapport au niveau moyen des mers.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PHARES ET BALISES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phares sont caractérisés par leur nom, leur signal, leur hauteur et leur portée.</a:t>
            </a:r>
          </a:p>
          <a:p>
            <a:r>
              <a:rPr lang="fr-F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8D9B-72EC-4062-BA21-8FB49180921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S: Sable ou Sand</a:t>
            </a:r>
          </a:p>
          <a:p>
            <a:r>
              <a:rPr lang="fr-FR" dirty="0" smtClean="0"/>
              <a:t>R: Roche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8D9B-72EC-4062-BA21-8FB49180921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 </a:t>
            </a:r>
            <a:r>
              <a:rPr lang="fr-FR" dirty="0" err="1" smtClean="0"/>
              <a:t>bkSh</a:t>
            </a:r>
            <a:r>
              <a:rPr lang="fr-FR" dirty="0" smtClean="0"/>
              <a:t>: </a:t>
            </a:r>
            <a:r>
              <a:rPr lang="fr-FR" dirty="0" err="1" smtClean="0"/>
              <a:t>Mud</a:t>
            </a:r>
            <a:r>
              <a:rPr lang="fr-FR" dirty="0" smtClean="0"/>
              <a:t> </a:t>
            </a:r>
            <a:r>
              <a:rPr lang="fr-FR" dirty="0" err="1" smtClean="0"/>
              <a:t>broken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shell</a:t>
            </a:r>
            <a:endParaRPr lang="fr-FR" baseline="0" dirty="0" smtClean="0"/>
          </a:p>
          <a:p>
            <a:r>
              <a:rPr lang="fr-FR" baseline="0" dirty="0" smtClean="0"/>
              <a:t>M Sh: </a:t>
            </a:r>
            <a:r>
              <a:rPr lang="fr-FR" baseline="0" dirty="0" err="1" smtClean="0"/>
              <a:t>Mud</a:t>
            </a:r>
            <a:r>
              <a:rPr lang="fr-FR" baseline="0" dirty="0" smtClean="0"/>
              <a:t> +</a:t>
            </a:r>
            <a:r>
              <a:rPr lang="fr-FR" baseline="0" dirty="0" err="1" smtClean="0"/>
              <a:t>shell</a:t>
            </a:r>
            <a:endParaRPr lang="fr-FR" baseline="0" dirty="0" smtClean="0"/>
          </a:p>
          <a:p>
            <a:r>
              <a:rPr lang="fr-FR" baseline="0" dirty="0" smtClean="0"/>
              <a:t>S M : </a:t>
            </a:r>
            <a:r>
              <a:rPr lang="fr-FR" baseline="0" dirty="0" err="1" smtClean="0"/>
              <a:t>sand</a:t>
            </a:r>
            <a:r>
              <a:rPr lang="fr-FR" baseline="0" dirty="0" smtClean="0"/>
              <a:t> +</a:t>
            </a:r>
            <a:r>
              <a:rPr lang="fr-FR" baseline="0" dirty="0" err="1" smtClean="0"/>
              <a:t>mud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8D9B-72EC-4062-BA21-8FB49180921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1°40’  de déclinaison W en 2010 variant chaque année de 8’ vers l’E : 8X8 ans = 64’=1°4’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8D9B-72EC-4062-BA21-8FB49180921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Hauteur d’eau: </a:t>
            </a:r>
            <a:r>
              <a:rPr lang="fr-FR" smtClean="0"/>
              <a:t>2.50      capteur/quille: 1.30</a:t>
            </a:r>
            <a:endParaRPr lang="fr-FR" dirty="0" smtClean="0"/>
          </a:p>
          <a:p>
            <a:r>
              <a:rPr lang="fr-FR" dirty="0" smtClean="0"/>
              <a:t>TE:                 1.80  </a:t>
            </a:r>
          </a:p>
          <a:p>
            <a:r>
              <a:rPr lang="fr-FR" dirty="0" smtClean="0"/>
              <a:t>Capteur:          0.50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28D9B-72EC-4062-BA21-8FB49180921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804C-4FC8-4A46-AD43-34BEB7447A7D}" type="datetimeFigureOut">
              <a:rPr lang="fr-FR" smtClean="0"/>
              <a:pPr/>
              <a:t>09/03/2018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B4AA-0121-4BEA-9553-9E418C14CE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CARTOMANIA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1643050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1- Savoir lire</a:t>
            </a:r>
          </a:p>
          <a:p>
            <a:endParaRPr lang="fr-FR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2 - Ne pas perdre le nord</a:t>
            </a:r>
          </a:p>
          <a:p>
            <a:endParaRPr lang="fr-FR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3- Etre à la hauteur</a:t>
            </a:r>
          </a:p>
          <a:p>
            <a:endParaRPr lang="fr-FR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4- Se mettre au courant</a:t>
            </a:r>
          </a:p>
          <a:p>
            <a:endParaRPr lang="fr-FR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5- Relever, porter, déplacer… </a:t>
            </a:r>
            <a:endParaRPr lang="fr-FR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UTILISATEUR\Desktop\Cartes marines\Capture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14676" y="-58458"/>
            <a:ext cx="13144592" cy="710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LES MAREES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/>
            </a:r>
            <a:b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</a:b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 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120 : plus grandes marées connues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95  : vives eaux moyennes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70  : marées moyennes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45  : mortes eaux moyennes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  : plus faibles marées connues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Calcul de hauteur d’eau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000108"/>
            <a:ext cx="8115328" cy="5857892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Exemple de la marée du 17/02/2018 :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Coefficient : 88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Horaires	Hauteur d’eau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PM : 05h 26             5.15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BM : 11h 44             0.85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lvl="0"/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 détermine le marnage : 515 - 85 =  430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 en déduit le 1/12</a:t>
            </a:r>
            <a:r>
              <a:rPr lang="fr-FR" b="1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ème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: 430/12 = 35,83 (on retiendra 36)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D’où  1/12= 36 ;  3/12= 108 ; 6/12= 216 ; 9/12= 324 ; 11/12 = 396 ; 12/12 = 432.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fr-FR" b="1" dirty="0" smtClean="0"/>
              <a:t>                           </a:t>
            </a:r>
            <a:endParaRPr lang="fr-FR" dirty="0" smtClean="0"/>
          </a:p>
          <a:p>
            <a:pPr lvl="0"/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 détermine l’heure-marée : (11h44 -05h26)/6 = 01h03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horaires  et les hauteurs d’eau se déclinent comme suit :</a:t>
            </a:r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fr-FR" b="1" dirty="0" smtClean="0"/>
              <a:t>                                   Hauteurs</a:t>
            </a:r>
            <a:endParaRPr lang="fr-FR" dirty="0" smtClean="0"/>
          </a:p>
          <a:p>
            <a:r>
              <a:rPr lang="fr-FR" b="1" dirty="0" smtClean="0"/>
              <a:t>PM      : 05h26               </a:t>
            </a:r>
            <a:r>
              <a:rPr lang="fr-FR" b="1" dirty="0" smtClean="0">
                <a:solidFill>
                  <a:srgbClr val="FF0000"/>
                </a:solidFill>
              </a:rPr>
              <a:t>515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PM+1  : 06h29       -36       </a:t>
            </a:r>
            <a:r>
              <a:rPr lang="en-US" b="1" dirty="0" smtClean="0">
                <a:solidFill>
                  <a:srgbClr val="FF0000"/>
                </a:solidFill>
              </a:rPr>
              <a:t>479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PM+2  : 07h32       -108     </a:t>
            </a:r>
            <a:r>
              <a:rPr lang="en-US" b="1" dirty="0" smtClean="0">
                <a:solidFill>
                  <a:srgbClr val="FF0000"/>
                </a:solidFill>
              </a:rPr>
              <a:t>407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PM+3  : 08H35       -216     </a:t>
            </a:r>
            <a:r>
              <a:rPr lang="en-US" b="1" dirty="0" smtClean="0">
                <a:solidFill>
                  <a:srgbClr val="FF0000"/>
                </a:solidFill>
              </a:rPr>
              <a:t>293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PM+4  : 09h38       -324     </a:t>
            </a:r>
            <a:r>
              <a:rPr lang="en-US" b="1" dirty="0" smtClean="0">
                <a:solidFill>
                  <a:srgbClr val="FF0000"/>
                </a:solidFill>
              </a:rPr>
              <a:t>191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PM+5  : 10h41       -396     </a:t>
            </a:r>
            <a:r>
              <a:rPr lang="en-US" b="1" dirty="0" smtClean="0">
                <a:solidFill>
                  <a:srgbClr val="FF0000"/>
                </a:solidFill>
              </a:rPr>
              <a:t>119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PM+6  : 11h44       -432    </a:t>
            </a:r>
            <a:r>
              <a:rPr lang="en-US" b="1" dirty="0" smtClean="0">
                <a:solidFill>
                  <a:srgbClr val="FF0000"/>
                </a:solidFill>
              </a:rPr>
              <a:t> 083 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71472" y="372669"/>
          <a:ext cx="7929617" cy="6267844"/>
        </p:xfrm>
        <a:graphic>
          <a:graphicData uri="http://schemas.openxmlformats.org/presentationml/2006/ole">
            <p:oleObj spid="_x0000_s1027" name="Document" r:id="rId3" imgW="6006270" imgH="866767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Desktop\Cartes marines\Etalonage du sond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15734" cy="928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Se mettre aux courants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</a:t>
            </a:r>
            <a:endParaRPr lang="fr-FR" dirty="0"/>
          </a:p>
        </p:txBody>
      </p:sp>
      <p:pic>
        <p:nvPicPr>
          <p:cNvPr id="2050" name="Picture 2" descr="C:\Users\UTILISATEUR\Desktop\Cartes marines\IMG_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143404" cy="552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Se mettre aux courants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UTILISATEUR\Desktop\Cartes marines\IMG_0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10523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TILISATEUR\Desktop\Cartes marines\IMG_0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Desktop\Cartes marines\IMG_0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227"/>
            <a:ext cx="5786478" cy="6830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UTILISATEUR\Desktop\Cartes marines\Captur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69848" y="-214338"/>
            <a:ext cx="15164747" cy="735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UTILISATEUR\Desktop\Cartes marines\Cap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71866" y="0"/>
            <a:ext cx="16002112" cy="728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UTILISATEUR\Desktop\Cartes marines\Cap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0225" y="1"/>
            <a:ext cx="1441867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UTILISATEUR\Desktop\Cartes marines\Cap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6114" y="-214338"/>
            <a:ext cx="15918883" cy="726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esktop\IMG_0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"/>
            <a:ext cx="857256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esktop\IMG_0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26"/>
            <a:ext cx="8143932" cy="684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UTILISATEUR\Desktop\Cartes marines\Petite pas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6114" y="-174752"/>
            <a:ext cx="12430212" cy="7189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138</Words>
  <Application>Microsoft Office PowerPoint</Application>
  <PresentationFormat>Affichage à l'écran (4:3)</PresentationFormat>
  <Paragraphs>85</Paragraphs>
  <Slides>17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Document</vt:lpstr>
      <vt:lpstr>CARTOMANIA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 LES MAREES  </vt:lpstr>
      <vt:lpstr>Calcul de hauteur d’eau</vt:lpstr>
      <vt:lpstr>Diapositive 13</vt:lpstr>
      <vt:lpstr>Diapositive 14</vt:lpstr>
      <vt:lpstr>Se mettre aux courants</vt:lpstr>
      <vt:lpstr>Se mettre aux courants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18</cp:revision>
  <dcterms:created xsi:type="dcterms:W3CDTF">2018-02-14T09:35:13Z</dcterms:created>
  <dcterms:modified xsi:type="dcterms:W3CDTF">2018-03-09T18:24:46Z</dcterms:modified>
</cp:coreProperties>
</file>